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5"/>
  </p:notesMasterIdLst>
  <p:sldIdLst>
    <p:sldId id="294" r:id="rId3"/>
    <p:sldId id="296" r:id="rId4"/>
    <p:sldId id="284" r:id="rId5"/>
    <p:sldId id="305" r:id="rId6"/>
    <p:sldId id="274" r:id="rId7"/>
    <p:sldId id="314" r:id="rId8"/>
    <p:sldId id="315" r:id="rId9"/>
    <p:sldId id="316" r:id="rId10"/>
    <p:sldId id="308" r:id="rId11"/>
    <p:sldId id="312" r:id="rId12"/>
    <p:sldId id="320" r:id="rId13"/>
    <p:sldId id="321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AB8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0727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2460-BA91-4925-8E30-0D32A35D307B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10EC-57B3-489D-9A26-E778E7A8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1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7AAF57-7BA3-4837-A1D0-CBDEF2799160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3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E64AAC-CF3A-4E32-8202-2F3A7888BF6C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4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4901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7371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3219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15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2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49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0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9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54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4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7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8224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77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53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4774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388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891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2974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30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320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0448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D47F-27F7-47D1-B22F-0C26A5E3633D}" type="datetimeFigureOut">
              <a:rPr lang="vi-VN" smtClean="0"/>
              <a:pPr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A22B-A750-454B-9AC3-D60CEEB4C0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022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D47F-27F7-47D1-B22F-0C26A5E3633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A22B-A750-454B-9AC3-D60CEEB4C07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4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838200" y="2514600"/>
            <a:ext cx="769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78186" name="WordArt 10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229600" cy="1600200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DoubleWave1">
              <a:avLst>
                <a:gd name="adj1" fmla="val 6500"/>
                <a:gd name="adj2" fmla="val -2279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GIAO TIẾP BẰNG NGÔN </a:t>
            </a:r>
            <a:r>
              <a:rPr lang="en-US" sz="3200" b="1" kern="1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</a:p>
          <a:p>
            <a:pPr algn="ctr"/>
            <a:r>
              <a:rPr lang="en-US" sz="3200" b="1" kern="1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10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kern="1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kern="10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kern="10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539552" y="609600"/>
            <a:ext cx="273704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 TIẾT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8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8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133600" y="381000"/>
            <a:ext cx="6705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123" name="AutoShape 4" descr="D:\T%C3%ACm l%E1%BA%A1i ni%E1%BB%81m vui\Hinh anh\%E1%BA%A2nh %C4%91%E1%BA%B9p cho pp\Files\M%E1%BB%9D %E1%BA%A3o_files\th_nnrF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AutoShape 7" descr="D:\bink...xinh xinh   bink.xinh xinh - Xem h%C3%ACnh %E1%BA%A3nh %C4%91%E1%BA%B9p   H%C3%ACnh n%E1%BB%81n   %E1%BA%A2nh %C4%91%E1%BB%99ng   %E1%BA%A2nh vui c%C6%B0%E1%BB%9Di_files\273fs7845d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5" name="Picture 10" descr="D:\Tìm lại niềm vui\Hinh anh\Ảnh đẹp cho pp\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8175"/>
            <a:ext cx="8572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:\Tìm lại niềm vui\Hinh anh\Ảnh đẹp cho pp\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724400"/>
            <a:ext cx="933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:\Tìm lại niềm vui\Hinh anh\Ảnh đẹp cho pp\1305129901_1228019080Thiep_mung_sinh_nhat_(16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981200" y="838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i="1" dirty="0">
              <a:solidFill>
                <a:srgbClr val="0070C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0" y="1909763"/>
            <a:ext cx="6162675" cy="584200"/>
          </a:xfrm>
          <a:prstGeom prst="rect">
            <a:avLst/>
          </a:prstGeom>
          <a:solidFill>
            <a:srgbClr val="F7F9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VNI-Times" pitchFamily="2" charset="0"/>
              </a:rPr>
              <a:t>Hai quaù trình cuûa HĐGTBNN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581400" y="2514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86000" y="3057525"/>
            <a:ext cx="2743200" cy="523875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FF"/>
                </a:solidFill>
                <a:latin typeface="VNI-Times" pitchFamily="2" charset="0"/>
              </a:rPr>
              <a:t>Taïo laäp vaên baûn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6705600" y="2514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10200" y="3048000"/>
            <a:ext cx="3038475" cy="523875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FF"/>
                </a:solidFill>
                <a:latin typeface="VNI-Times" pitchFamily="2" charset="0"/>
              </a:rPr>
              <a:t>Lĩnh hội vaên baûn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3733800" y="3581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514600" y="4191000"/>
            <a:ext cx="2209800" cy="466725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nói/ viết</a:t>
            </a:r>
            <a:r>
              <a:rPr lang="en-US" altLang="en-US" sz="2400">
                <a:solidFill>
                  <a:srgbClr val="CC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6934200" y="3581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67400" y="4191000"/>
            <a:ext cx="2209800" cy="461963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nghe/đọc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733800" y="4648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90800" y="5257800"/>
            <a:ext cx="2209800" cy="830263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đạt thông tin</a:t>
            </a:r>
            <a:r>
              <a:rPr lang="en-US" altLang="en-US" sz="2400">
                <a:solidFill>
                  <a:srgbClr val="CC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7010400" y="4648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867400" y="5257800"/>
            <a:ext cx="2209800" cy="830263"/>
          </a:xfrm>
          <a:prstGeom prst="rect">
            <a:avLst/>
          </a:prstGeom>
          <a:solidFill>
            <a:srgbClr val="A7FB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hội    thông tin</a:t>
            </a:r>
            <a:r>
              <a:rPr lang="en-US" altLang="en-US" sz="2400">
                <a:solidFill>
                  <a:srgbClr val="CC00FF"/>
                </a:solidFill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746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6924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31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2256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6" name="AutoShape 9"/>
            <p:cNvSpPr>
              <a:spLocks noChangeArrowheads="1"/>
            </p:cNvSpPr>
            <p:nvPr/>
          </p:nvSpPr>
          <p:spPr bwMode="gray">
            <a:xfrm>
              <a:off x="779" y="3290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grpSp>
          <p:nvGrpSpPr>
            <p:cNvPr id="22567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2570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7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7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7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7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6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9" name="Text Box 17"/>
            <p:cNvSpPr txBox="1">
              <a:spLocks noChangeArrowheads="1"/>
            </p:cNvSpPr>
            <p:nvPr/>
          </p:nvSpPr>
          <p:spPr bwMode="gray">
            <a:xfrm>
              <a:off x="836" y="2045"/>
              <a:ext cx="113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800" b="1" dirty="0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800" b="1" dirty="0" smtClean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tin.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2254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4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gray">
            <a:xfrm>
              <a:off x="2247" y="1852"/>
              <a:ext cx="129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2800" b="1" dirty="0">
                  <a:solidFill>
                    <a:srgbClr val="66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eaLnBrk="1" hangingPunct="1"/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5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60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867400" y="1828800"/>
            <a:ext cx="2286000" cy="3806825"/>
            <a:chOff x="3692" y="1296"/>
            <a:chExt cx="1367" cy="2542"/>
          </a:xfrm>
        </p:grpSpPr>
        <p:sp>
          <p:nvSpPr>
            <p:cNvPr id="2253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3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3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6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3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grpSp>
          <p:nvGrpSpPr>
            <p:cNvPr id="2253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2543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44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45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46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2547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3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540" name="Text Box 44"/>
            <p:cNvSpPr txBox="1">
              <a:spLocks noChangeArrowheads="1"/>
            </p:cNvSpPr>
            <p:nvPr/>
          </p:nvSpPr>
          <p:spPr bwMode="gray">
            <a:xfrm>
              <a:off x="3732" y="1942"/>
              <a:ext cx="12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2254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2254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flipH="1">
            <a:off x="6019799" y="2667000"/>
            <a:ext cx="1981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1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:\Tìm lại niềm vui\Hinh anh\Ảnh đẹp cho pp\961457njqoucs7z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2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D:\Tìm lại niềm vui\Hinh anh\Ảnh đẹp cho pp\1012211lx8cnekhb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572000"/>
            <a:ext cx="24241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-2286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IV.Bài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362200" y="990600"/>
            <a:ext cx="6629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HĐGT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28800" y="1828800"/>
            <a:ext cx="6477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alt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4800" y="3886200"/>
            <a:ext cx="6477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3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AA248F-0FA6-4336-A96C-244EDDFF83B1}" type="slidenum">
              <a:rPr lang="en-US" altLang="en-US" sz="14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066800" y="2085975"/>
            <a:ext cx="8077200" cy="434498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chemeClr val="accent1"/>
                </a:solidFill>
                <a:effectLst/>
              </a:rPr>
              <a:t>  </a:t>
            </a:r>
            <a:r>
              <a:rPr lang="en-US" altLang="en-US" u="sng" dirty="0">
                <a:solidFill>
                  <a:srgbClr val="FF0066"/>
                </a:solidFill>
                <a:effectLst/>
                <a:cs typeface="Times New Roman" pitchFamily="18" charset="0"/>
              </a:rPr>
              <a:t>A/ THẾ NÀO LÀ HOẠT ĐỘNG GIAO TIẾP BẰNG NGÔN NGỮ?( </a:t>
            </a:r>
            <a:r>
              <a:rPr lang="en-US" altLang="en-US" u="sng" dirty="0" err="1">
                <a:solidFill>
                  <a:srgbClr val="FF0066"/>
                </a:solidFill>
                <a:effectLst/>
                <a:cs typeface="Times New Roman" pitchFamily="18" charset="0"/>
              </a:rPr>
              <a:t>Tiết</a:t>
            </a:r>
            <a:r>
              <a:rPr lang="en-US" altLang="en-US" u="sng" dirty="0">
                <a:solidFill>
                  <a:srgbClr val="FF0066"/>
                </a:solidFill>
                <a:effectLst/>
                <a:cs typeface="Times New Roman" pitchFamily="18" charset="0"/>
              </a:rPr>
              <a:t> 1)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rgbClr val="660033"/>
                </a:solidFill>
                <a:effectLst/>
                <a:cs typeface="Times New Roman" pitchFamily="18" charset="0"/>
              </a:rPr>
              <a:t>  I/</a:t>
            </a:r>
            <a:r>
              <a:rPr lang="en-US" altLang="en-US" u="sng" dirty="0" err="1">
                <a:solidFill>
                  <a:srgbClr val="660033"/>
                </a:solidFill>
                <a:effectLst/>
                <a:cs typeface="Times New Roman" pitchFamily="18" charset="0"/>
              </a:rPr>
              <a:t>Khái</a:t>
            </a:r>
            <a:r>
              <a:rPr lang="en-US" altLang="en-US" u="sng" dirty="0">
                <a:solidFill>
                  <a:srgbClr val="660033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33"/>
                </a:solidFill>
                <a:effectLst/>
                <a:cs typeface="Times New Roman" pitchFamily="18" charset="0"/>
              </a:rPr>
              <a:t>niệm</a:t>
            </a:r>
            <a:endParaRPr lang="en-US" altLang="en-US" u="sng" dirty="0">
              <a:solidFill>
                <a:srgbClr val="6600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6600CC"/>
                </a:solidFill>
                <a:effectLst/>
                <a:cs typeface="Times New Roman" pitchFamily="18" charset="0"/>
              </a:rPr>
              <a:t> II /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Các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quá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trình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hoạt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động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giao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tiếp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bằng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ngôn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ngữ</a:t>
            </a:r>
            <a:endParaRPr lang="en-US" altLang="en-US" u="sng" dirty="0">
              <a:solidFill>
                <a:srgbClr val="6600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6600CC"/>
                </a:solidFill>
                <a:effectLst/>
                <a:cs typeface="Times New Roman" pitchFamily="18" charset="0"/>
              </a:rPr>
              <a:t>III/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Các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nhân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tố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giao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tiếp</a:t>
            </a:r>
            <a:endParaRPr lang="en-US" altLang="en-US" u="sng" dirty="0">
              <a:solidFill>
                <a:srgbClr val="6600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6600CC"/>
                </a:solidFill>
                <a:effectLst/>
                <a:cs typeface="Times New Roman" pitchFamily="18" charset="0"/>
              </a:rPr>
              <a:t>IV/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Luyện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effectLst/>
                <a:cs typeface="Times New Roman" pitchFamily="18" charset="0"/>
              </a:rPr>
              <a:t>t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ập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củng</a:t>
            </a:r>
            <a:r>
              <a:rPr lang="en-US" altLang="en-US" u="sng" dirty="0">
                <a:solidFill>
                  <a:srgbClr val="6600CC"/>
                </a:solidFill>
                <a:effectLst/>
                <a:cs typeface="Times New Roman" pitchFamily="18" charset="0"/>
              </a:rPr>
              <a:t> </a:t>
            </a:r>
            <a:r>
              <a:rPr lang="en-US" altLang="en-US" u="sng" dirty="0" err="1">
                <a:solidFill>
                  <a:srgbClr val="6600CC"/>
                </a:solidFill>
                <a:effectLst/>
                <a:cs typeface="Times New Roman" pitchFamily="18" charset="0"/>
              </a:rPr>
              <a:t>cố</a:t>
            </a:r>
            <a:endParaRPr lang="en-US" altLang="en-US" u="sng" dirty="0">
              <a:solidFill>
                <a:srgbClr val="6600CC"/>
              </a:solidFill>
              <a:effectLst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u="sng" dirty="0">
                <a:solidFill>
                  <a:srgbClr val="660033"/>
                </a:solidFill>
                <a:effectLst/>
                <a:cs typeface="Times New Roman" pitchFamily="18" charset="0"/>
              </a:rPr>
              <a:t>  </a:t>
            </a:r>
            <a:r>
              <a:rPr lang="en-US" altLang="en-US" u="sng" dirty="0">
                <a:solidFill>
                  <a:srgbClr val="FF0066"/>
                </a:solidFill>
                <a:effectLst/>
                <a:cs typeface="Times New Roman" pitchFamily="18" charset="0"/>
              </a:rPr>
              <a:t>B/ THỰC HÀNH( Tiết2)</a:t>
            </a:r>
            <a:r>
              <a:rPr lang="en-US" altLang="en-US" sz="3600" u="sng" dirty="0">
                <a:solidFill>
                  <a:srgbClr val="660033"/>
                </a:solidFill>
                <a:effectLst/>
                <a:cs typeface="Times New Roman" pitchFamily="18" charset="0"/>
              </a:rPr>
              <a:t>       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581400" y="0"/>
            <a:ext cx="5181600" cy="167640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54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repeatCount="indefinite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  <p:bldP spid="225284" grpId="0" animBg="1"/>
      <p:bldP spid="2252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2729289" y="1988840"/>
            <a:ext cx="3528392" cy="2376264"/>
          </a:xfrm>
          <a:prstGeom prst="flowChartPreparat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HOẠT ĐỘNG GIAO TIẾP</a:t>
            </a:r>
            <a:endParaRPr lang="vi-VN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1700" y="188640"/>
            <a:ext cx="2232248" cy="1800200"/>
          </a:xfrm>
          <a:prstGeom prst="wedgeRoundRectCallout">
            <a:avLst>
              <a:gd name="adj1" fmla="val 69683"/>
              <a:gd name="adj2" fmla="val 7642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NHÂN VẬT GIAO TIẾP</a:t>
            </a:r>
            <a:endParaRPr lang="vi-VN" sz="2400" b="1" dirty="0">
              <a:solidFill>
                <a:srgbClr val="F7964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188640"/>
            <a:ext cx="2232248" cy="1800200"/>
          </a:xfrm>
          <a:prstGeom prst="wedgeRoundRectCallout">
            <a:avLst>
              <a:gd name="adj1" fmla="val -57832"/>
              <a:gd name="adj2" fmla="val 7970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 CẢNH GIAO TIẾP</a:t>
            </a:r>
            <a:endParaRPr lang="vi-VN" sz="24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11752" y="2610445"/>
            <a:ext cx="2232248" cy="1800200"/>
          </a:xfrm>
          <a:prstGeom prst="wedgeRoundRectCallout">
            <a:avLst>
              <a:gd name="adj1" fmla="val -79635"/>
              <a:gd name="adj2" fmla="val -169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NỘI DUNG GIAO TIẾP</a:t>
            </a:r>
            <a:endParaRPr lang="vi-VN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138625" y="4941168"/>
            <a:ext cx="2232248" cy="1800200"/>
          </a:xfrm>
          <a:prstGeom prst="wedgeRoundRectCallout">
            <a:avLst>
              <a:gd name="adj1" fmla="val 61755"/>
              <a:gd name="adj2" fmla="val -7841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 TIỆN GIAO TIẾP</a:t>
            </a:r>
            <a:endParaRPr lang="vi-VN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501" y="2780928"/>
            <a:ext cx="2232248" cy="1800200"/>
          </a:xfrm>
          <a:prstGeom prst="wedgeRoundRectCallout">
            <a:avLst>
              <a:gd name="adj1" fmla="val 72986"/>
              <a:gd name="adj2" fmla="val -268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MỤC ĐÍCH GIAO TIẾP</a:t>
            </a:r>
            <a:endParaRPr lang="vi-VN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174861" y="4941168"/>
            <a:ext cx="2232248" cy="1800200"/>
          </a:xfrm>
          <a:prstGeom prst="wedgeRoundRectCallout">
            <a:avLst>
              <a:gd name="adj1" fmla="val -86242"/>
              <a:gd name="adj2" fmla="val -7513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CÁCH THỨC GIAO TIẾP</a:t>
            </a:r>
            <a:endParaRPr lang="vi-VN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276"/>
            <a:ext cx="856895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 Các </a:t>
            </a:r>
            <a:r>
              <a:rPr lang="vi-VN" sz="2800" dirty="0">
                <a:latin typeface="+mj-lt"/>
              </a:rPr>
              <a:t>nhân tố của hoạt động giao tiếp bằng ngôn ngữ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514600" y="762000"/>
            <a:ext cx="3352800" cy="6889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915150" cy="1295400"/>
          </a:xfrm>
        </p:spPr>
        <p:txBody>
          <a:bodyPr/>
          <a:lstStyle/>
          <a:p>
            <a:pPr eaLnBrk="1" hangingPunct="1"/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i="1" dirty="0" smtClean="0">
                <a:solidFill>
                  <a:srgbClr val="D33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196" name="Picture 4" descr="D:\Tìm lại niềm vui\Hinh anh\Ảnh đẹp cho pp\Files\Animation - Lung linh for blogs   Animation - Lung linh for blogs - Xem hình ảnh đẹp   Hình nền   Ảnh động   Ảnh vui cười_files\465afdb26dacc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D:\Tìm lại niềm vui\Hinh anh\Ảnh đẹp cho pp\Files\Animation - Lung linh for blogs   Animation - Lung linh for blogs - Xem hình ảnh đẹp   Hình nền   Ảnh động   Ảnh vui cười_files\704026jkxu6ibq7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45770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-3048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II.LUYỆN TẬP: 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8" descr="D:\Tìm lại niềm vui\Hinh anh\Ảnh đẹp cho pp\51706329_e52cb2f7703bc2f6211a2e35b75880c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7850"/>
            <a:ext cx="1981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D:\Tìm lại niềm vui\Hinh anh\Ảnh đẹp cho pp\51705896_ce5ef18380811eb2fa97bf8217bce81fwor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4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990600" y="2590800"/>
            <a:ext cx="7296150" cy="29146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6486904"/>
              </p:ext>
            </p:extLst>
          </p:nvPr>
        </p:nvGraphicFramePr>
        <p:xfrm>
          <a:off x="1371600" y="3475038"/>
          <a:ext cx="6915150" cy="94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5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nàng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-Tre non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?”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8" marB="4567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37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b="1" u="sng" dirty="0" smtClean="0">
                <a:latin typeface="+mj-lt"/>
              </a:rPr>
              <a:t>Bài tập 1 (sgk, trang 20)</a:t>
            </a:r>
            <a:r>
              <a:rPr lang="en-US" b="1" u="sng" dirty="0" smtClean="0">
                <a:latin typeface="+mj-lt"/>
              </a:rPr>
              <a:t>:</a:t>
            </a:r>
            <a:endParaRPr lang="vi-VN" b="1" u="sng" dirty="0" smtClean="0">
              <a:latin typeface="+mj-lt"/>
            </a:endParaRPr>
          </a:p>
          <a:p>
            <a:pPr marL="0" indent="0" algn="just">
              <a:buNone/>
            </a:pPr>
            <a:r>
              <a:rPr lang="vi-VN" dirty="0" smtClean="0"/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«Đêm trăng thanh anh mới hỏi nàng</a:t>
            </a:r>
          </a:p>
          <a:p>
            <a:pPr marL="0" indent="0" algn="just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Tre non đủ lá đan sàng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a, Nhân vật giao tiếp ở đây là người như thế nào ?</a:t>
            </a:r>
          </a:p>
          <a:p>
            <a:pPr marL="0" indent="0" algn="just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b, Hoạt động giao tiếp này diễn ra vào thời điểm nào? Thời điểm 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thích hợp với những cuộc trò chuyện như thế nào ?</a:t>
            </a:r>
          </a:p>
          <a:p>
            <a:pPr marL="0" indent="0" algn="just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Nhân vật «anh» nói về điều gì ? Nhằm mục đích gì?</a:t>
            </a:r>
          </a:p>
          <a:p>
            <a:pPr marL="0" indent="0" algn="just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Cách nói của «anh» có phù hợp với nội dung và mục đích giao tiếp không?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1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146175"/>
          </a:xfrm>
        </p:spPr>
        <p:txBody>
          <a:bodyPr/>
          <a:lstStyle/>
          <a:p>
            <a:pPr algn="l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a.Nhân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19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572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191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50013"/>
            <a:ext cx="419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5" y="304800"/>
            <a:ext cx="2905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2238"/>
            <a:ext cx="434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905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0"/>
            <a:ext cx="30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 descr="D:\Tìm lại niềm vui\Hinh anh\Ảnh đẹp cho pp\Files\Animation - Lung linh for blogs   Animation - Lung linh for blogs - Xem hình ảnh đẹp   Hình nền   Ảnh động   Ảnh vui cười_files\materiallandms309rqh0o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429000"/>
            <a:ext cx="30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9906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14600" y="457201"/>
            <a:ext cx="33528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2362200"/>
            <a:ext cx="85836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b.Hoàn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12788" y="3505200"/>
            <a:ext cx="85074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2800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4953000"/>
            <a:ext cx="85074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800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30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90" y="476672"/>
            <a:ext cx="8405490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smtClean="0"/>
              <a:t>                     </a:t>
            </a:r>
            <a:r>
              <a:rPr lang="vi-VN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 (sgk, trang 20)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a. </a:t>
            </a:r>
            <a:r>
              <a:rPr lang="vi-VN" sz="2600" b="1" i="1" dirty="0" smtClean="0">
                <a:solidFill>
                  <a:srgbClr val="C00000"/>
                </a:solidFill>
                <a:latin typeface="+mj-lt"/>
              </a:rPr>
              <a:t>Các nhân vật thực hiện hành động</a:t>
            </a:r>
            <a:r>
              <a:rPr lang="en-US" sz="2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- A Cổ : “ Cháu chào ông ạ!” </a:t>
            </a:r>
            <a:r>
              <a:rPr lang="vi-VN" sz="2600" dirty="0" smtClean="0">
                <a:solidFill>
                  <a:srgbClr val="00B050"/>
                </a:solidFill>
                <a:latin typeface="+mj-lt"/>
              </a:rPr>
              <a:t>(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Hành động  “chào”)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- Ông già: “ A Cổ hả?” </a:t>
            </a:r>
            <a:r>
              <a:rPr lang="en-US" sz="2600" dirty="0" smtClean="0">
                <a:latin typeface="+mj-lt"/>
              </a:rPr>
              <a:t>              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( Chào lại) (1)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- A Cổ : Lớn tướng rồi nhỉ ?</a:t>
            </a:r>
            <a:r>
              <a:rPr lang="en-US" sz="2600" dirty="0" smtClean="0">
                <a:latin typeface="+mj-lt"/>
              </a:rPr>
              <a:t>           </a:t>
            </a:r>
            <a:r>
              <a:rPr lang="vi-VN" sz="2600" dirty="0" smtClean="0">
                <a:latin typeface="+mj-lt"/>
              </a:rPr>
              <a:t>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(khen</a:t>
            </a:r>
            <a:r>
              <a:rPr lang="en-US" sz="2600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600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) (2)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- Bố cháu có…. ông không</a:t>
            </a:r>
            <a:r>
              <a:rPr lang="vi-VN" sz="2600" i="1" dirty="0" smtClean="0">
                <a:latin typeface="+mj-lt"/>
              </a:rPr>
              <a:t>?</a:t>
            </a:r>
            <a:r>
              <a:rPr lang="en-US" sz="2600" i="1" dirty="0" smtClean="0">
                <a:solidFill>
                  <a:srgbClr val="00B050"/>
                </a:solidFill>
                <a:latin typeface="+mj-lt"/>
              </a:rPr>
              <a:t>           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( hỏi ) (3)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- A Cổ : “ Thưa ông, có ạ!</a:t>
            </a:r>
            <a:r>
              <a:rPr lang="en-US" sz="2600" dirty="0" smtClean="0">
                <a:latin typeface="+mj-lt"/>
              </a:rPr>
              <a:t>                </a:t>
            </a:r>
            <a:r>
              <a:rPr lang="vi-VN" sz="2600" dirty="0" smtClean="0">
                <a:latin typeface="+mj-lt"/>
              </a:rPr>
              <a:t> 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2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vi-VN" sz="2600" i="1" dirty="0" smtClean="0">
                <a:solidFill>
                  <a:srgbClr val="00B050"/>
                </a:solidFill>
                <a:latin typeface="+mj-lt"/>
              </a:rPr>
              <a:t> lời)</a:t>
            </a:r>
          </a:p>
          <a:p>
            <a:pPr marL="0" indent="0" algn="just">
              <a:buNone/>
            </a:pPr>
            <a:r>
              <a:rPr lang="vi-VN" sz="2600" dirty="0" smtClean="0">
                <a:solidFill>
                  <a:srgbClr val="C00000"/>
                </a:solidFill>
                <a:latin typeface="+mj-lt"/>
              </a:rPr>
              <a:t>b.</a:t>
            </a:r>
            <a:r>
              <a:rPr lang="vi-VN" sz="2600" dirty="0" smtClean="0">
                <a:latin typeface="+mj-lt"/>
              </a:rPr>
              <a:t> </a:t>
            </a:r>
            <a:r>
              <a:rPr lang="vi-VN" sz="2600" b="1" i="1" dirty="0" smtClean="0">
                <a:solidFill>
                  <a:srgbClr val="C00000"/>
                </a:solidFill>
                <a:latin typeface="+mj-lt"/>
              </a:rPr>
              <a:t>Mục đích giao tiếp của các câu: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Ở câu 1, 2</a:t>
            </a:r>
            <a:r>
              <a:rPr lang="en-US" sz="2600" dirty="0" smtClean="0">
                <a:latin typeface="+mj-lt"/>
              </a:rPr>
              <a:t>:</a:t>
            </a:r>
            <a:r>
              <a:rPr lang="vi-VN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 </a:t>
            </a:r>
            <a:r>
              <a:rPr lang="vi-VN" sz="2600" dirty="0" smtClean="0">
                <a:latin typeface="+mj-lt"/>
              </a:rPr>
              <a:t>dùng với mục đích chào và khen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Ở câu 3 </a:t>
            </a:r>
            <a:r>
              <a:rPr lang="en-US" sz="2600" dirty="0" smtClean="0">
                <a:latin typeface="+mj-lt"/>
              </a:rPr>
              <a:t>:      </a:t>
            </a:r>
            <a:r>
              <a:rPr lang="vi-VN" sz="2600" dirty="0" smtClean="0">
                <a:latin typeface="+mj-lt"/>
              </a:rPr>
              <a:t>là mục đích hỏi cần trả lời</a:t>
            </a:r>
          </a:p>
          <a:p>
            <a:pPr marL="0" indent="0" algn="just">
              <a:buNone/>
            </a:pPr>
            <a:r>
              <a:rPr lang="vi-VN" sz="2600" dirty="0" smtClean="0">
                <a:solidFill>
                  <a:srgbClr val="C00000"/>
                </a:solidFill>
                <a:latin typeface="+mj-lt"/>
              </a:rPr>
              <a:t>c. </a:t>
            </a:r>
            <a:r>
              <a:rPr lang="vi-VN" sz="2600" b="1" i="1" dirty="0" smtClean="0">
                <a:solidFill>
                  <a:srgbClr val="C00000"/>
                </a:solidFill>
                <a:latin typeface="+mj-lt"/>
              </a:rPr>
              <a:t>Các nhân vật có thái độ và tình cảm:</a:t>
            </a:r>
          </a:p>
          <a:p>
            <a:pPr marL="0" indent="0" algn="just">
              <a:buNone/>
            </a:pPr>
            <a:r>
              <a:rPr lang="vi-VN" sz="2600" dirty="0" smtClean="0">
                <a:latin typeface="+mj-lt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mến,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nhau theo đúng cương vị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1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841375"/>
          </a:xfrm>
        </p:spPr>
        <p:txBody>
          <a:bodyPr/>
          <a:lstStyle/>
          <a:p>
            <a:pPr eaLnBrk="1" hangingPunct="1"/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7986464" cy="4027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 NƯỚC</a:t>
            </a:r>
          </a:p>
          <a:p>
            <a:pPr eaLnBrk="1" hangingPunct="1"/>
            <a:endParaRPr lang="en-US" alt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eaLnBrk="1" hangingPunct="1"/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alt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son.”</a:t>
            </a:r>
          </a:p>
          <a:p>
            <a:pPr eaLnBrk="1" hangingPunct="1"/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268" name="Picture 2" descr="D:\Tìm lại niềm vui\Hinh anh\Ảnh đẹp cho pp\Files\Animation - Lung linh for blogs   Animation - Lung linh for blogs - Xem hình ảnh đẹp   Hình nền   Ảnh động   Ảnh vui cười_files\27_4200_40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D:\Tìm lại niềm vui\Hinh anh\Ảnh đẹp cho pp\Files\Animation - Lung linh for blogs   Animation - Lung linh for blogs - Xem hình ảnh đẹp   Hình nền   Ảnh động   Ảnh vui cười_files\27_4200_40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572250"/>
            <a:ext cx="5715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D:\Tìm lại niềm vui\Hinh anh\Ảnh đẹp cho pp\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7620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D:\Tìm lại niềm vui\Hinh anh\Ảnh đẹp cho pp\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06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-76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4600" y="457201"/>
            <a:ext cx="33528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3.Bài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30756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752600" y="1371600"/>
            <a:ext cx="6324600" cy="993775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b.Người đọc dựa vào hệ thống từ ngữ và hình ảnh trong bài thơ và hoàn cảnh giao tiếp riêng để lĩnh hội tác phẩm.</a:t>
            </a:r>
          </a:p>
        </p:txBody>
      </p:sp>
      <p:pic>
        <p:nvPicPr>
          <p:cNvPr id="12292" name="Picture 3" descr="D:\Tìm lại niềm vui\Hinh anh\Ảnh đẹp cho pp\2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29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D:\Tìm lại niềm vui\Hinh anh\Ảnh đẹp cho pp\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D:\Tìm lại niềm vui\Hinh anh\Ảnh đẹp cho pp\312203_400x3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D:\Tìm lại niềm vui\Hinh anh\Ảnh đẹp cho pp\193363krpfxnjkk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24500"/>
            <a:ext cx="2590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-2286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14600" y="381001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3.Bài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47700" y="2511425"/>
            <a:ext cx="81915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a.Qua bài thơ, tác giả đã “giao tiếp” với người đọc về vấn đề thân phận người phụ nữ trong XHPK: họ có vẻ bề ngoài xinh đẹp nhưng thân phận long đong, chìm nổi, nhưng họ vẫn giữ được vẻ đẹp tâm hồn. Điều đó được thể hiện qua hình ảnh ẩn dụ </a:t>
            </a:r>
            <a:r>
              <a:rPr lang="en-US" alt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 nước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hệ thống từ ngữ: </a:t>
            </a:r>
            <a:r>
              <a:rPr lang="en-US" altLang="en-US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trắng, tròn, bảy nổi ba chìm, mặc dầu, tấm lòng son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40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 build="p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605</Words>
  <Application>Microsoft Office PowerPoint</Application>
  <PresentationFormat>On-screen Show (4:3)</PresentationFormat>
  <Paragraphs>88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3_Office Theme</vt:lpstr>
      <vt:lpstr>Slide 1</vt:lpstr>
      <vt:lpstr>Slide 2</vt:lpstr>
      <vt:lpstr>Slide 3</vt:lpstr>
      <vt:lpstr>1.Bài tập 1</vt:lpstr>
      <vt:lpstr>Slide 5</vt:lpstr>
      <vt:lpstr>a.Nhân vật giao tiếp ở đây là những người nam và nữ trẻ tuổi (anh, nàng)</vt:lpstr>
      <vt:lpstr>Slide 7</vt:lpstr>
      <vt:lpstr>Đọc bài thơ và trả lời câu hỏi:</vt:lpstr>
      <vt:lpstr>Bài thơ là phương tiện và sản phẩm giao tiếp của nhà thơ với người đọc.</vt:lpstr>
      <vt:lpstr>III. Củng cố kiến thức:  </vt:lpstr>
      <vt:lpstr> HĐ Giao tiếp bằng Ngôn Ngữ được tiến hành chủ yếu bằng phương tiện ngôn ngữ nhằm: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GIAO TIẾP BẰNG NGÔN NGỮ</dc:title>
  <dc:creator>SCDT</dc:creator>
  <cp:lastModifiedBy>LK</cp:lastModifiedBy>
  <cp:revision>84</cp:revision>
  <dcterms:created xsi:type="dcterms:W3CDTF">2017-09-11T11:03:35Z</dcterms:created>
  <dcterms:modified xsi:type="dcterms:W3CDTF">2021-09-21T13:07:05Z</dcterms:modified>
</cp:coreProperties>
</file>